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87"/>
    <p:restoredTop sz="90929"/>
  </p:normalViewPr>
  <p:slideViewPr>
    <p:cSldViewPr>
      <p:cViewPr varScale="1">
        <p:scale>
          <a:sx n="60" d="100"/>
          <a:sy n="60" d="100"/>
        </p:scale>
        <p:origin x="80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21786E-4E0D-44B2-84D6-F25C971C5F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C634ACF-06B3-469D-898C-20AC78B440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637EA80-4F57-41CF-9C02-51028C0572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D1624B-2B26-480D-917A-C26E47ACFEE6}" type="slidenum">
              <a:rPr lang="es-ES" altLang="es-MX"/>
              <a:pPr>
                <a:defRPr/>
              </a:pPr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451901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0BC96AA-1668-4002-988F-3566B6B845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3C864F7-4F0E-4D02-AA51-4EA715FF257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D418596-3DBB-4181-9EC7-0F73EE561B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571F3D-FF70-4ADB-9B8C-029B13691DA2}" type="slidenum">
              <a:rPr lang="es-ES" altLang="es-MX"/>
              <a:pPr>
                <a:defRPr/>
              </a:pPr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6949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D4E6E50-A0B6-4D13-8F76-23229A8AD9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715DB78-6087-4E4F-B6C8-A5EABDF53A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B6C2C2A-D49B-413C-B2DE-C6BB6C244A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2CA31-A84C-43E7-A48B-7769CFD6E319}" type="slidenum">
              <a:rPr lang="es-ES" altLang="es-MX"/>
              <a:pPr>
                <a:defRPr/>
              </a:pPr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545653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16A49FE-0778-4A9C-B410-A263346A58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C3D73B0-5CE6-4ED4-83B8-9041A3FDB7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9971A04-6884-455E-BA82-6538C5829A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7D1663-0CAA-4240-AD09-26352C0B8C41}" type="slidenum">
              <a:rPr lang="es-ES" altLang="es-MX"/>
              <a:pPr>
                <a:defRPr/>
              </a:pPr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17097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D2705CF-3AA2-4BCE-8FE9-9B1B64A4AF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1A25DD-3D71-44E9-8DC5-2EBD955A99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4F74E20-813D-4B02-AC74-61880488C2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85F0F-A43B-42C8-AB62-27B0209E730F}" type="slidenum">
              <a:rPr lang="es-ES" altLang="es-MX"/>
              <a:pPr>
                <a:defRPr/>
              </a:pPr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917755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23A33-DAFB-4B87-B62F-F84A3C966B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BCC07A-B12F-47BD-8916-E1701E3ECC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7C94BE-13B8-405D-8E5F-A0D814F80D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D2DA3C-403C-448E-B6DA-8D7706185D93}" type="slidenum">
              <a:rPr lang="es-ES" altLang="es-MX"/>
              <a:pPr>
                <a:defRPr/>
              </a:pPr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4176417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1622ECD-922A-4E2B-9583-C948118B3D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118F0A6-AA77-4FB8-B916-23322CFEC6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42CF919-37B6-42A6-8F31-8050CCD31A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C0993-796B-4649-9DB8-9A585240334D}" type="slidenum">
              <a:rPr lang="es-ES" altLang="es-MX"/>
              <a:pPr>
                <a:defRPr/>
              </a:pPr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812477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E0013B0-E465-4A97-BA12-6F240ED949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2F5E2EE-6D10-48AC-A3CC-B092995941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A6CABCF-661B-4957-8B4F-419B56FB9A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A0FC7E-B939-4A85-9D24-A36EB948E928}" type="slidenum">
              <a:rPr lang="es-ES" altLang="es-MX"/>
              <a:pPr>
                <a:defRPr/>
              </a:pPr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260274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F2897BE-83D9-4C53-B7BF-07C8D6BA5D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3BB36DC-0213-48D0-9283-2D0C1A65C6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15F5291-B5F6-4680-9369-BF7FA91F49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E18C1-729A-4165-A901-3068EDE599D9}" type="slidenum">
              <a:rPr lang="es-ES" altLang="es-MX"/>
              <a:pPr>
                <a:defRPr/>
              </a:pPr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697925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A82AC5-3F42-4EA9-9EB3-E7D6DBE0FA6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F3D671-43C3-4397-8059-816C6369BE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7789F6-EDBC-4A94-8B1A-179D502C56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074CE2-73F1-41BF-A7CE-E3F5D24AC000}" type="slidenum">
              <a:rPr lang="es-ES" altLang="es-MX"/>
              <a:pPr>
                <a:defRPr/>
              </a:pPr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750290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DCB69E-E51C-44E9-ADB6-4D0EBC7F87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332F2E-0217-4B06-ADB1-3AEA372E61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AE7FD2-7AF7-48B3-8ED4-5F2B8DE14C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2408C6-B506-421E-9552-C44A3E9537ED}" type="slidenum">
              <a:rPr lang="es-ES" altLang="es-MX"/>
              <a:pPr>
                <a:defRPr/>
              </a:pPr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122177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B3A2A19-C156-4B9E-9F1A-CB90D57661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MX"/>
              <a:t>Haga clic para modificar el estilo de título del patrón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E87A807-69F9-4E79-B386-07EC767A73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MX"/>
              <a:t>Haga clic para modificar el estilo de texto del patrón</a:t>
            </a:r>
          </a:p>
          <a:p>
            <a:pPr lvl="1"/>
            <a:r>
              <a:rPr lang="es-ES" altLang="es-MX"/>
              <a:t>Segundo nivel</a:t>
            </a:r>
          </a:p>
          <a:p>
            <a:pPr lvl="2"/>
            <a:r>
              <a:rPr lang="es-ES" altLang="es-MX"/>
              <a:t>Tercer nivel</a:t>
            </a:r>
          </a:p>
          <a:p>
            <a:pPr lvl="3"/>
            <a:r>
              <a:rPr lang="es-ES" altLang="es-MX"/>
              <a:t>Cuarto nivel</a:t>
            </a:r>
          </a:p>
          <a:p>
            <a:pPr lvl="4"/>
            <a:r>
              <a:rPr lang="es-ES" altLang="es-MX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9AC4C59-6EF8-408B-B1BA-B10230E8EA4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9FCE45A-B1BA-48AA-9AC0-A76056E0A56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s-ES" altLang="es-MX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89E6F3F-6533-440D-B275-2CE0215E5C6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E8A3E106-4E09-417F-9A98-C50D77C7B61E}" type="slidenum">
              <a:rPr lang="es-ES" altLang="es-MX"/>
              <a:pPr>
                <a:defRPr/>
              </a:pPr>
              <a:t>‹Nº›</a:t>
            </a:fld>
            <a:endParaRPr lang="es-ES" alt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9.png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3.png"/><Relationship Id="rId4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0.png"/><Relationship Id="rId4" Type="http://schemas.openxmlformats.org/officeDocument/2006/relationships/oleObject" Target="../embeddings/oleObject8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6.png"/><Relationship Id="rId4" Type="http://schemas.openxmlformats.org/officeDocument/2006/relationships/oleObject" Target="../embeddings/oleObject9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oleObject" Target="../embeddings/oleObject10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png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>
            <a:extLst>
              <a:ext uri="{FF2B5EF4-FFF2-40B4-BE49-F238E27FC236}">
                <a16:creationId xmlns:a16="http://schemas.microsoft.com/office/drawing/2014/main" id="{00AB2E5E-2386-4FCB-9A73-A70B02E52C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71463"/>
          <a:ext cx="8763000" cy="632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Fotografía de Photo Editor" r:id="rId4" imgW="7306695" imgH="6028571" progId="MSPhotoEd.3">
                  <p:embed/>
                </p:oleObj>
              </mc:Choice>
              <mc:Fallback>
                <p:oleObj name="Fotografía de Photo Editor" r:id="rId4" imgW="7306695" imgH="6028571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16000" contrast="-1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71463"/>
                        <a:ext cx="8763000" cy="632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Rectangle 3">
            <a:extLst>
              <a:ext uri="{FF2B5EF4-FFF2-40B4-BE49-F238E27FC236}">
                <a16:creationId xmlns:a16="http://schemas.microsoft.com/office/drawing/2014/main" id="{44AAFE7F-2896-4396-93FF-92CCE8AD8C3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2862263"/>
            <a:ext cx="8229600" cy="1143000"/>
          </a:xfrm>
        </p:spPr>
        <p:txBody>
          <a:bodyPr anchor="ctr"/>
          <a:lstStyle/>
          <a:p>
            <a:pPr eaLnBrk="1" hangingPunct="1"/>
            <a:r>
              <a:rPr lang="es-MX" altLang="es-MX" sz="4800" b="1"/>
              <a:t>ENFERMEDADES VIROSAS</a:t>
            </a:r>
            <a:br>
              <a:rPr lang="es-MX" altLang="es-MX" sz="4800" b="1"/>
            </a:br>
            <a:br>
              <a:rPr lang="es-MX" altLang="es-MX" sz="4800" b="1"/>
            </a:br>
            <a:r>
              <a:rPr lang="es-MX" altLang="es-MX" sz="4800" b="1"/>
              <a:t>DE HORTALIZAS</a:t>
            </a:r>
            <a:endParaRPr lang="es-ES" altLang="es-MX" sz="4800" b="1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352589B8-5909-4443-BE97-8BB592E30E8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es-MX" altLang="es-MX"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2"/>
            </a:gs>
            <a:gs pos="50000">
              <a:srgbClr val="FAFAFA"/>
            </a:gs>
            <a:gs pos="100000">
              <a:schemeClr val="bg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C20B2755-88C2-43C4-981C-7087965CA5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s-MX" altLang="es-MX" sz="3600" b="1"/>
              <a:t>SÍNTOMAS</a:t>
            </a:r>
            <a:endParaRPr lang="es-ES" altLang="es-MX" sz="3600" b="1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CAEBFB68-6C3B-40DD-8044-2257B17516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43600" y="2590800"/>
            <a:ext cx="1676400" cy="167640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buFontTx/>
              <a:buNone/>
            </a:pPr>
            <a:r>
              <a:rPr lang="es-MX" altLang="es-MX" sz="2800" b="1"/>
              <a:t>Mosaico Fuerte en Hojas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BC7AA95-6428-4BDB-AEC3-96A262F3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1066800"/>
            <a:ext cx="5065713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C15F1517-7896-4783-B968-E246F5C19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280988"/>
            <a:ext cx="381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>
            <a:extLst>
              <a:ext uri="{FF2B5EF4-FFF2-40B4-BE49-F238E27FC236}">
                <a16:creationId xmlns:a16="http://schemas.microsoft.com/office/drawing/2014/main" id="{4340E291-7154-4E66-B17C-64F1F242F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8" y="280988"/>
            <a:ext cx="381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Rectangle 4">
            <a:extLst>
              <a:ext uri="{FF2B5EF4-FFF2-40B4-BE49-F238E27FC236}">
                <a16:creationId xmlns:a16="http://schemas.microsoft.com/office/drawing/2014/main" id="{3C465A33-7C45-4A0F-81A7-0C0378ACA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6067425"/>
            <a:ext cx="8181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MX" altLang="es-MX" sz="2800" b="1"/>
              <a:t>Reducción del Crecimiento            “Hoja de agujeta”</a:t>
            </a:r>
            <a:endParaRPr lang="es-ES" altLang="es-MX" sz="28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8A6CDB3-C2AE-4C22-8E7F-27285C282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973763"/>
            <a:ext cx="7086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s-MX" altLang="es-MX" sz="3200" b="1"/>
              <a:t>Aborto de Flores y Moteado en Frutos</a:t>
            </a:r>
            <a:endParaRPr lang="es-ES" altLang="es-MX" sz="3200" b="1"/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CD23D3CB-5C22-4C97-9B0F-57FF423745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381000"/>
          <a:ext cx="8077200" cy="542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Fotografía de Photo Editor" r:id="rId4" imgW="3505689" imgH="2352381" progId="MSPhotoEd.3">
                  <p:embed/>
                </p:oleObj>
              </mc:Choice>
              <mc:Fallback>
                <p:oleObj name="Fotografía de Photo Editor" r:id="rId4" imgW="3505689" imgH="2352381" progId="MSPhotoEd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1000"/>
                        <a:ext cx="8077200" cy="542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D5CBBC7F-4704-4A5C-B415-DC026B1BD4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pPr eaLnBrk="1" hangingPunct="1"/>
            <a:r>
              <a:rPr lang="es-MX" altLang="es-MX" sz="3600" b="1"/>
              <a:t>Virus Mosaico del Tomate (ToMV)</a:t>
            </a:r>
            <a:endParaRPr lang="es-ES" altLang="es-MX" sz="3600" b="1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10AD78CE-FFF9-48C2-8FD3-4BB29A5A9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6096000"/>
            <a:ext cx="8229600" cy="609600"/>
          </a:xfrm>
        </p:spPr>
        <p:txBody>
          <a:bodyPr/>
          <a:lstStyle/>
          <a:p>
            <a:pPr marL="184150" indent="-184150" algn="ctr" eaLnBrk="1" hangingPunct="1">
              <a:buFontTx/>
              <a:buNone/>
            </a:pPr>
            <a:r>
              <a:rPr lang="es-MX" altLang="es-MX" sz="2800"/>
              <a:t>*TRANSMISIÓN MECÁNICA Y POR SEMILLA</a:t>
            </a:r>
            <a:endParaRPr lang="es-ES" altLang="es-MX" sz="280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330FFB56-7E52-42BA-A400-0FA90E02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CFEFE"/>
              </a:clrFrom>
              <a:clrTo>
                <a:srgbClr val="FC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485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2">
            <a:extLst>
              <a:ext uri="{FF2B5EF4-FFF2-40B4-BE49-F238E27FC236}">
                <a16:creationId xmlns:a16="http://schemas.microsoft.com/office/drawing/2014/main" id="{ADE984A8-112D-432B-BF64-585C5F0717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" y="838200"/>
          <a:ext cx="8610600" cy="576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Fotografía de Photo Editor" r:id="rId4" imgW="3610479" imgH="2419048" progId="MSPhotoEd.3">
                  <p:embed/>
                </p:oleObj>
              </mc:Choice>
              <mc:Fallback>
                <p:oleObj name="Fotografía de Photo Editor" r:id="rId4" imgW="3610479" imgH="2419048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2000"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838200"/>
                        <a:ext cx="8610600" cy="576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3" name="Rectangle 3">
            <a:extLst>
              <a:ext uri="{FF2B5EF4-FFF2-40B4-BE49-F238E27FC236}">
                <a16:creationId xmlns:a16="http://schemas.microsoft.com/office/drawing/2014/main" id="{E3227DED-760A-437F-BFD5-8114978BB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288" y="6096000"/>
            <a:ext cx="43291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MX" altLang="es-MX" sz="2800" b="1">
                <a:solidFill>
                  <a:schemeClr val="bg1"/>
                </a:solidFill>
              </a:rPr>
              <a:t>Deformaciones sin Mosaico</a:t>
            </a:r>
            <a:endParaRPr lang="es-ES" altLang="es-MX" sz="2800" b="1">
              <a:solidFill>
                <a:schemeClr val="bg1"/>
              </a:solidFill>
            </a:endParaRP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6D94143B-CDCA-470D-852C-410CCF253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725" y="228600"/>
            <a:ext cx="2622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MX" altLang="es-MX" sz="3600" b="1">
                <a:solidFill>
                  <a:schemeClr val="tx2"/>
                </a:solidFill>
              </a:rPr>
              <a:t>SÍNTOMAS</a:t>
            </a:r>
            <a:endParaRPr lang="es-ES" altLang="es-MX" sz="3600" b="1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767676"/>
            </a:gs>
            <a:gs pos="50000">
              <a:schemeClr val="bg1"/>
            </a:gs>
            <a:gs pos="100000">
              <a:srgbClr val="767676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B828B701-C14C-479F-ABF2-0718E8137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600"/>
            <a:ext cx="371633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>
            <a:extLst>
              <a:ext uri="{FF2B5EF4-FFF2-40B4-BE49-F238E27FC236}">
                <a16:creationId xmlns:a16="http://schemas.microsoft.com/office/drawing/2014/main" id="{64DFF0DB-A480-4FB9-9F37-9550BCEA7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2400"/>
            <a:ext cx="43084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MX" altLang="es-MX" sz="2800" b="1"/>
              <a:t>Mosaico </a:t>
            </a:r>
          </a:p>
          <a:p>
            <a:pPr eaLnBrk="1" hangingPunct="1"/>
            <a:r>
              <a:rPr lang="es-MX" altLang="es-MX" sz="2800" b="1"/>
              <a:t>Verde Claro-Verde Oscuro</a:t>
            </a:r>
            <a:endParaRPr lang="es-ES" altLang="es-MX" sz="2800" b="1"/>
          </a:p>
        </p:txBody>
      </p:sp>
      <p:graphicFrame>
        <p:nvGraphicFramePr>
          <p:cNvPr id="16388" name="Object 4">
            <a:extLst>
              <a:ext uri="{FF2B5EF4-FFF2-40B4-BE49-F238E27FC236}">
                <a16:creationId xmlns:a16="http://schemas.microsoft.com/office/drawing/2014/main" id="{BB26398E-EE84-4A66-993F-A9D964C4A7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1219200"/>
          <a:ext cx="480060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Fotografía de Photo Editor" r:id="rId4" imgW="7306695" imgH="6028571" progId="MSPhotoEd.3">
                  <p:embed/>
                </p:oleObj>
              </mc:Choice>
              <mc:Fallback>
                <p:oleObj name="Fotografía de Photo Editor" r:id="rId4" imgW="7306695" imgH="6028571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219200"/>
                        <a:ext cx="4800600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Rectangle 5">
            <a:extLst>
              <a:ext uri="{FF2B5EF4-FFF2-40B4-BE49-F238E27FC236}">
                <a16:creationId xmlns:a16="http://schemas.microsoft.com/office/drawing/2014/main" id="{D6463006-7770-4F73-9983-94132D92D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6172200"/>
            <a:ext cx="42910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MX" altLang="es-MX" sz="2800" b="1"/>
              <a:t>Reducción del Crecimiento</a:t>
            </a:r>
            <a:endParaRPr lang="es-ES" altLang="es-MX" sz="28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48081A7B-F020-4065-86D3-D0AE102D6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25" y="1973263"/>
            <a:ext cx="40798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>
            <a:extLst>
              <a:ext uri="{FF2B5EF4-FFF2-40B4-BE49-F238E27FC236}">
                <a16:creationId xmlns:a16="http://schemas.microsoft.com/office/drawing/2014/main" id="{C74997FD-7D33-4BF8-ABCB-C89C7BC5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3738"/>
            <a:ext cx="5334000" cy="436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Rectangle 4">
            <a:extLst>
              <a:ext uri="{FF2B5EF4-FFF2-40B4-BE49-F238E27FC236}">
                <a16:creationId xmlns:a16="http://schemas.microsoft.com/office/drawing/2014/main" id="{2D1808D8-27C0-4459-8B10-18057C741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3" y="381000"/>
            <a:ext cx="7848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s-MX" altLang="es-MX" sz="3200" b="1"/>
              <a:t>Manchas blancas en Frutos Verdes  y Manchas pardo oscuras en Frutos Maduros</a:t>
            </a:r>
            <a:endParaRPr lang="es-ES" altLang="es-MX" sz="3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767676"/>
            </a:gs>
            <a:gs pos="50000">
              <a:schemeClr val="bg1"/>
            </a:gs>
            <a:gs pos="100000">
              <a:srgbClr val="767676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2E66D33F-40A4-4759-AFCD-A906B4C3C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2163"/>
            <a:ext cx="9144000" cy="606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3">
            <a:extLst>
              <a:ext uri="{FF2B5EF4-FFF2-40B4-BE49-F238E27FC236}">
                <a16:creationId xmlns:a16="http://schemas.microsoft.com/office/drawing/2014/main" id="{4F067276-53CB-47C3-959A-9742CA4B3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06363"/>
            <a:ext cx="3683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s-MX" altLang="es-MX" sz="3200" b="1"/>
              <a:t>Necrosis en Frutos</a:t>
            </a:r>
            <a:endParaRPr lang="es-ES" altLang="es-MX" sz="3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rgbClr val="CFECCF"/>
            </a:gs>
            <a:gs pos="100000">
              <a:srgbClr val="009900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59A7CC3E-1167-4DCE-BFE6-D60C26BCA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8138" y="0"/>
            <a:ext cx="8458200" cy="1143000"/>
          </a:xfrm>
        </p:spPr>
        <p:txBody>
          <a:bodyPr/>
          <a:lstStyle/>
          <a:p>
            <a:pPr eaLnBrk="1" hangingPunct="1"/>
            <a:r>
              <a:rPr lang="es-MX" altLang="es-MX" sz="3600" b="1"/>
              <a:t>Virus del Bronceado del Tomate (TSWV)</a:t>
            </a:r>
            <a:endParaRPr lang="es-ES" altLang="es-MX" sz="3600" b="1"/>
          </a:p>
        </p:txBody>
      </p:sp>
      <p:pic>
        <p:nvPicPr>
          <p:cNvPr id="19459" name="Picture 3">
            <a:extLst>
              <a:ext uri="{FF2B5EF4-FFF2-40B4-BE49-F238E27FC236}">
                <a16:creationId xmlns:a16="http://schemas.microsoft.com/office/drawing/2014/main" id="{BB2773D5-8783-400B-B6AB-F4B37F454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054100"/>
            <a:ext cx="8610600" cy="561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61AEBFD9-8190-4766-88CD-E9BF0E0D04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s-MX" altLang="es-MX" sz="3600" b="1"/>
              <a:t>SÍNTOMAS</a:t>
            </a:r>
            <a:endParaRPr lang="es-ES" altLang="es-MX" sz="3600" b="1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A737D1FA-A8E3-4BD8-B158-B1D0399BAD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6172200"/>
            <a:ext cx="7772400" cy="6858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s-MX" altLang="es-MX" b="1"/>
              <a:t>Bronceado</a:t>
            </a:r>
            <a:endParaRPr lang="es-ES" altLang="es-MX" b="1"/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99C6ACD0-2131-482F-89E5-AC970A4F6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84238"/>
            <a:ext cx="8229600" cy="533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BADDFF"/>
            </a:gs>
            <a:gs pos="100000">
              <a:srgbClr val="3399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35EE8DF2-4616-4EF9-9052-C14786F647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  <a:gradFill rotWithShape="0">
            <a:gsLst>
              <a:gs pos="0">
                <a:srgbClr val="0066CC"/>
              </a:gs>
              <a:gs pos="50000">
                <a:srgbClr val="98C1EA"/>
              </a:gs>
              <a:gs pos="100000">
                <a:srgbClr val="0066CC"/>
              </a:gs>
            </a:gsLst>
            <a:lin ang="5400000" scaled="1"/>
          </a:gradFill>
        </p:spPr>
        <p:txBody>
          <a:bodyPr/>
          <a:lstStyle/>
          <a:p>
            <a:pPr eaLnBrk="1" hangingPunct="1"/>
            <a:r>
              <a:rPr lang="es-MX" altLang="es-MX" b="1"/>
              <a:t>LOS VIRUS</a:t>
            </a:r>
            <a:endParaRPr lang="es-ES" altLang="es-MX" b="1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CC24ABC-E320-40E3-8A1B-FCE08281F0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953000"/>
          </a:xfrm>
          <a:noFill/>
        </p:spPr>
        <p:txBody>
          <a:bodyPr/>
          <a:lstStyle/>
          <a:p>
            <a:pPr marL="184150" indent="-184150" algn="just" eaLnBrk="1" hangingPunct="1"/>
            <a:r>
              <a:rPr lang="es-MX" altLang="es-MX" b="1">
                <a:solidFill>
                  <a:srgbClr val="000066"/>
                </a:solidFill>
              </a:rPr>
              <a:t>Se nombra virus a una nucleoproteína capás de invadir células vivas y multiplicarse dentro de ellas.</a:t>
            </a:r>
          </a:p>
          <a:p>
            <a:pPr marL="184150" indent="-184150" algn="just" eaLnBrk="1" hangingPunct="1"/>
            <a:endParaRPr lang="es-MX" altLang="es-MX" b="1">
              <a:solidFill>
                <a:srgbClr val="000066"/>
              </a:solidFill>
            </a:endParaRPr>
          </a:p>
          <a:p>
            <a:pPr marL="184150" indent="-184150" algn="just" eaLnBrk="1" hangingPunct="1"/>
            <a:r>
              <a:rPr lang="es-MX" altLang="es-MX" b="1">
                <a:solidFill>
                  <a:srgbClr val="000066"/>
                </a:solidFill>
              </a:rPr>
              <a:t>Constan por lo menos de un ácido nucléico y una proteína que envuelve a éste.</a:t>
            </a:r>
          </a:p>
          <a:p>
            <a:pPr marL="184150" indent="-184150" algn="just" eaLnBrk="1" hangingPunct="1"/>
            <a:endParaRPr lang="es-MX" altLang="es-MX" b="1">
              <a:solidFill>
                <a:srgbClr val="000066"/>
              </a:solidFill>
            </a:endParaRPr>
          </a:p>
          <a:p>
            <a:pPr marL="184150" indent="-184150" algn="just" eaLnBrk="1" hangingPunct="1"/>
            <a:r>
              <a:rPr lang="es-MX" altLang="es-MX" b="1">
                <a:solidFill>
                  <a:srgbClr val="000066"/>
                </a:solidFill>
              </a:rPr>
              <a:t>Los virus que atacan a las plantas suelen no ser específicos, pues atacan distintas especies.</a:t>
            </a:r>
            <a:endParaRPr lang="es-ES" altLang="es-MX" b="1">
              <a:solidFill>
                <a:srgbClr val="00006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2A233B26-2265-4D01-8C41-2AC5C0C73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685800"/>
            <a:ext cx="375285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/>
              <a:t>Manchas necróticas que afectan a hojas, peciolos y tallos</a:t>
            </a:r>
            <a:endParaRPr lang="es-ES" altLang="es-MX" sz="3200" b="1"/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CFADE06A-C8F9-4A52-B6BB-1A836D5B7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"/>
            <a:ext cx="353695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2E7BCB46-DB9B-4FB8-A52E-830A5DC95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667000"/>
            <a:ext cx="57912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39D4E889-886B-4019-B578-4EF7DDF2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768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>
            <a:extLst>
              <a:ext uri="{FF2B5EF4-FFF2-40B4-BE49-F238E27FC236}">
                <a16:creationId xmlns:a16="http://schemas.microsoft.com/office/drawing/2014/main" id="{287B5F80-B5B0-4331-AB03-218BE6795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279775"/>
            <a:ext cx="5562600" cy="357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3B57E79E-0555-4DED-AFB8-A937D1AB0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9138"/>
            <a:ext cx="4876800" cy="359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ext Box 5">
            <a:extLst>
              <a:ext uri="{FF2B5EF4-FFF2-40B4-BE49-F238E27FC236}">
                <a16:creationId xmlns:a16="http://schemas.microsoft.com/office/drawing/2014/main" id="{3F8B9216-1FB2-4F79-B39C-84864B8D6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143000"/>
            <a:ext cx="3886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/>
              <a:t>Manchas irregulares y necrosis en frutos</a:t>
            </a:r>
            <a:endParaRPr lang="es-ES" altLang="es-MX" sz="3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5EC6CC60-0BCA-4C55-8416-0663BEB68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1263" y="228600"/>
            <a:ext cx="4191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/>
              <a:t>Maduración irregular</a:t>
            </a:r>
            <a:endParaRPr lang="es-ES" altLang="es-MX" sz="3200" b="1"/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E17F4F7A-5461-4A6E-B072-1BCFC772A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229600" cy="533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chemeClr val="bg1"/>
            </a:gs>
            <a:gs pos="100000">
              <a:srgbClr val="767676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A328C2D5-C0F2-4BE1-9C1C-334C914288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362200"/>
            <a:ext cx="4114800" cy="2133600"/>
          </a:xfrm>
        </p:spPr>
        <p:txBody>
          <a:bodyPr/>
          <a:lstStyle/>
          <a:p>
            <a:pPr eaLnBrk="1" hangingPunct="1"/>
            <a:r>
              <a:rPr lang="es-MX" altLang="es-MX" sz="3600" b="1"/>
              <a:t>Virus del Rizado Amarillo del Tomate (TYCLV)</a:t>
            </a:r>
            <a:endParaRPr lang="es-ES" altLang="es-MX" sz="3600" b="1"/>
          </a:p>
        </p:txBody>
      </p:sp>
      <p:pic>
        <p:nvPicPr>
          <p:cNvPr id="24579" name="Picture 3">
            <a:extLst>
              <a:ext uri="{FF2B5EF4-FFF2-40B4-BE49-F238E27FC236}">
                <a16:creationId xmlns:a16="http://schemas.microsoft.com/office/drawing/2014/main" id="{17DDDBB2-ABDC-4070-B655-00E654F37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"/>
            <a:ext cx="42164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0CC6828-2237-414F-A7A5-59E45D35A1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s-MX" altLang="es-MX" sz="3600" b="1"/>
              <a:t>SÍNTOMAS</a:t>
            </a:r>
            <a:endParaRPr lang="es-ES" altLang="es-MX" sz="3600" b="1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B01E822B-7E6D-4244-8164-930FD2412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6172200"/>
            <a:ext cx="7772400" cy="6858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s-MX" altLang="es-MX" b="1"/>
              <a:t>Enanismo</a:t>
            </a:r>
            <a:endParaRPr lang="es-ES" altLang="es-MX" b="1"/>
          </a:p>
        </p:txBody>
      </p:sp>
      <p:pic>
        <p:nvPicPr>
          <p:cNvPr id="25604" name="Picture 4">
            <a:extLst>
              <a:ext uri="{FF2B5EF4-FFF2-40B4-BE49-F238E27FC236}">
                <a16:creationId xmlns:a16="http://schemas.microsoft.com/office/drawing/2014/main" id="{9B9E7116-C04B-455B-9DB5-73EED27EB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863600"/>
            <a:ext cx="7696200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2DBB9A1E-08E0-4904-8281-A8BAB8E48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3">
            <a:extLst>
              <a:ext uri="{FF2B5EF4-FFF2-40B4-BE49-F238E27FC236}">
                <a16:creationId xmlns:a16="http://schemas.microsoft.com/office/drawing/2014/main" id="{EA696583-5FC8-4AF1-99FB-159DDB5B7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355850"/>
            <a:ext cx="3962400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140000"/>
              </a:lnSpc>
              <a:spcBef>
                <a:spcPct val="50000"/>
              </a:spcBef>
            </a:pPr>
            <a:r>
              <a:rPr lang="es-MX" altLang="es-MX" sz="3200" b="1"/>
              <a:t>Foliolos de tamaño reducido, a veces con amarillamiento</a:t>
            </a:r>
            <a:endParaRPr lang="es-ES" altLang="es-MX" sz="3200" b="1"/>
          </a:p>
        </p:txBody>
      </p:sp>
      <p:sp>
        <p:nvSpPr>
          <p:cNvPr id="26628" name="Oval 4">
            <a:extLst>
              <a:ext uri="{FF2B5EF4-FFF2-40B4-BE49-F238E27FC236}">
                <a16:creationId xmlns:a16="http://schemas.microsoft.com/office/drawing/2014/main" id="{7C1C8619-7ECD-4286-B87B-CE4E4DF59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810000"/>
            <a:ext cx="2133600" cy="19812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A9A9A9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17C0B2E4-2CDA-44C5-8642-206D6AD43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895600"/>
            <a:ext cx="3048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MX" altLang="es-MX" sz="3200" b="1"/>
              <a:t>Hojas curvadas hacia arriba</a:t>
            </a:r>
            <a:endParaRPr lang="es-ES" altLang="es-MX" sz="3200" b="1"/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DF3CBA84-FE3C-4498-A9BC-BA8771458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CF27F37-DE02-4E18-BC64-BABB84F4C3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s-MX" altLang="es-MX" sz="3600" b="1"/>
              <a:t>Virus Mosaico de la Alfalfa (AMV)</a:t>
            </a:r>
            <a:endParaRPr lang="es-ES" altLang="es-MX" sz="3600" b="1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D3FD092C-916C-4606-BD38-10AAD4DAE9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s-MX" altLang="es-MX"/>
          </a:p>
        </p:txBody>
      </p:sp>
      <p:graphicFrame>
        <p:nvGraphicFramePr>
          <p:cNvPr id="28676" name="Object 4">
            <a:extLst>
              <a:ext uri="{FF2B5EF4-FFF2-40B4-BE49-F238E27FC236}">
                <a16:creationId xmlns:a16="http://schemas.microsoft.com/office/drawing/2014/main" id="{1FAE4A34-31CE-4CAD-A8A4-ADA31AA4F7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838200"/>
          <a:ext cx="8686800" cy="588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name="Fotografía de Photo Editor" r:id="rId4" imgW="3809524" imgH="2580952" progId="MSPhotoEd.3">
                  <p:embed/>
                </p:oleObj>
              </mc:Choice>
              <mc:Fallback>
                <p:oleObj name="Fotografía de Photo Editor" r:id="rId4" imgW="3809524" imgH="2580952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838200"/>
                        <a:ext cx="8686800" cy="588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617E0957-6AFA-40C0-B815-769621023D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762000"/>
          </a:xfrm>
        </p:spPr>
        <p:txBody>
          <a:bodyPr/>
          <a:lstStyle/>
          <a:p>
            <a:pPr eaLnBrk="1" hangingPunct="1"/>
            <a:r>
              <a:rPr lang="es-MX" altLang="es-MX" sz="3600" b="1"/>
              <a:t>SÍNTOMAS</a:t>
            </a:r>
            <a:endParaRPr lang="es-ES" altLang="es-MX" sz="3600" b="1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174B2F52-3A97-4540-8516-64EDB5EC86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6019800"/>
            <a:ext cx="7772400" cy="6096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s-MX" altLang="es-MX" b="1"/>
              <a:t>M</a:t>
            </a:r>
            <a:r>
              <a:rPr lang="es-ES" altLang="es-MX" b="1"/>
              <a:t>anchas blanquecinas ligera</a:t>
            </a:r>
            <a:r>
              <a:rPr lang="es-MX" altLang="es-MX" b="1"/>
              <a:t>s</a:t>
            </a:r>
          </a:p>
        </p:txBody>
      </p:sp>
      <p:pic>
        <p:nvPicPr>
          <p:cNvPr id="29700" name="Picture 4" descr="virus del mosaico de la alfalfa">
            <a:extLst>
              <a:ext uri="{FF2B5EF4-FFF2-40B4-BE49-F238E27FC236}">
                <a16:creationId xmlns:a16="http://schemas.microsoft.com/office/drawing/2014/main" id="{37E3EF6E-3737-4059-916E-8F029FB08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960688"/>
            <a:ext cx="4800600" cy="317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>
            <a:extLst>
              <a:ext uri="{FF2B5EF4-FFF2-40B4-BE49-F238E27FC236}">
                <a16:creationId xmlns:a16="http://schemas.microsoft.com/office/drawing/2014/main" id="{5FEBCA29-08C2-4954-B5ED-FDD08D239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5257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99A5981A-D512-449E-B293-DD826364E0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90600" y="2590800"/>
            <a:ext cx="2209800" cy="1676400"/>
          </a:xfrm>
        </p:spPr>
        <p:txBody>
          <a:bodyPr/>
          <a:lstStyle/>
          <a:p>
            <a:pPr marL="0" indent="0" algn="r" eaLnBrk="1" hangingPunct="1">
              <a:buFontTx/>
              <a:buNone/>
            </a:pPr>
            <a:r>
              <a:rPr lang="es-MX" altLang="es-MX" b="1"/>
              <a:t>Desarrollo deficiente de hojas</a:t>
            </a:r>
            <a:endParaRPr lang="es-ES" altLang="es-MX" b="1"/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9117F771-86EC-46AE-BBEE-3871E984A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80553E6C-F173-499C-83A8-6A38620B44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762000"/>
          </a:xfrm>
        </p:spPr>
        <p:txBody>
          <a:bodyPr/>
          <a:lstStyle/>
          <a:p>
            <a:pPr eaLnBrk="1" hangingPunct="1"/>
            <a:r>
              <a:rPr lang="es-MX" altLang="es-MX" sz="3600" b="1"/>
              <a:t>TRANSMISIÓN</a:t>
            </a:r>
            <a:endParaRPr lang="es-ES" altLang="es-MX" sz="3600" b="1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F82B7527-6AFE-48BD-A7FD-612830577B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7924800" cy="4572000"/>
          </a:xfrm>
        </p:spPr>
        <p:txBody>
          <a:bodyPr/>
          <a:lstStyle/>
          <a:p>
            <a:pPr marL="284163" indent="-284163" algn="just" eaLnBrk="1" hangingPunct="1">
              <a:lnSpc>
                <a:spcPct val="150000"/>
              </a:lnSpc>
            </a:pPr>
            <a:r>
              <a:rPr lang="es-MX" altLang="es-MX" b="1"/>
              <a:t>Propagación Vegetativa</a:t>
            </a:r>
            <a:r>
              <a:rPr lang="es-MX" altLang="es-MX"/>
              <a:t>: Injertos, Esquejes</a:t>
            </a:r>
          </a:p>
          <a:p>
            <a:pPr marL="284163" indent="-284163" algn="just" eaLnBrk="1" hangingPunct="1">
              <a:lnSpc>
                <a:spcPct val="150000"/>
              </a:lnSpc>
            </a:pPr>
            <a:r>
              <a:rPr lang="es-MX" altLang="es-MX" b="1"/>
              <a:t>Transmisión Mecánica</a:t>
            </a:r>
            <a:r>
              <a:rPr lang="es-MX" altLang="es-MX"/>
              <a:t>: Herramientas</a:t>
            </a:r>
          </a:p>
          <a:p>
            <a:pPr marL="284163" indent="-284163" algn="just" eaLnBrk="1" hangingPunct="1">
              <a:lnSpc>
                <a:spcPct val="150000"/>
              </a:lnSpc>
            </a:pPr>
            <a:r>
              <a:rPr lang="es-MX" altLang="es-MX" b="1"/>
              <a:t>Semilla</a:t>
            </a:r>
            <a:r>
              <a:rPr lang="es-MX" altLang="es-MX"/>
              <a:t> infectada en el lote de producción</a:t>
            </a:r>
          </a:p>
          <a:p>
            <a:pPr marL="284163" indent="-284163" algn="just" eaLnBrk="1" hangingPunct="1">
              <a:lnSpc>
                <a:spcPct val="150000"/>
              </a:lnSpc>
            </a:pPr>
            <a:r>
              <a:rPr lang="es-MX" altLang="es-MX" b="1"/>
              <a:t>Polen</a:t>
            </a:r>
            <a:r>
              <a:rPr lang="es-MX" altLang="es-MX"/>
              <a:t> de plantas infectadas</a:t>
            </a:r>
          </a:p>
          <a:p>
            <a:pPr marL="284163" indent="-284163" algn="just" eaLnBrk="1" hangingPunct="1">
              <a:lnSpc>
                <a:spcPct val="150000"/>
              </a:lnSpc>
            </a:pPr>
            <a:r>
              <a:rPr lang="es-MX" altLang="es-MX" b="1"/>
              <a:t>Insectos</a:t>
            </a:r>
            <a:r>
              <a:rPr lang="es-MX" altLang="es-MX"/>
              <a:t>: sobre todo chupadores</a:t>
            </a:r>
            <a:endParaRPr lang="es-ES" altLang="es-MX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9EED0512-5D79-4397-9984-90AF22DBF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150" y="152400"/>
            <a:ext cx="4429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s-MX" altLang="es-MX" sz="3200" b="1"/>
              <a:t>Deformaciones en frutos</a:t>
            </a:r>
            <a:endParaRPr lang="es-ES" altLang="es-MX" sz="3200" b="1"/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70BF366A-999E-45EC-BD44-D12254237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838200"/>
            <a:ext cx="8610600" cy="574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E26FBC16-7369-4194-97D2-1C79F0E6CD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s-MX" altLang="es-MX" sz="3600" b="1"/>
              <a:t>Virus X de la Papa (PVX)</a:t>
            </a:r>
            <a:endParaRPr lang="es-ES" altLang="es-MX" sz="3600" b="1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C9E33CBD-F139-4553-9388-4FBFF1790A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s-MX" altLang="es-MX"/>
          </a:p>
        </p:txBody>
      </p:sp>
      <p:graphicFrame>
        <p:nvGraphicFramePr>
          <p:cNvPr id="32772" name="Object 4">
            <a:extLst>
              <a:ext uri="{FF2B5EF4-FFF2-40B4-BE49-F238E27FC236}">
                <a16:creationId xmlns:a16="http://schemas.microsoft.com/office/drawing/2014/main" id="{7F82465B-631C-48DC-A25C-3F6BE1512B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295400"/>
          <a:ext cx="8077200" cy="512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3" name="Fotografía de Photo Editor" r:id="rId4" imgW="3809524" imgH="2419048" progId="MSPhotoEd.3">
                  <p:embed/>
                </p:oleObj>
              </mc:Choice>
              <mc:Fallback>
                <p:oleObj name="Fotografía de Photo Editor" r:id="rId4" imgW="3809524" imgH="2419048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95400"/>
                        <a:ext cx="8077200" cy="5129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0E4D211F-DD65-43B9-95CC-EC5E25142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s-MX" altLang="es-MX" sz="3600" b="1"/>
              <a:t>SÍNTOMAS</a:t>
            </a:r>
            <a:endParaRPr lang="es-ES" altLang="es-MX" sz="3600" b="1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73DB3CC4-A0EF-45C3-B6FB-6735455CCB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5638800"/>
            <a:ext cx="7772400" cy="10668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s-MX" altLang="es-MX" b="1"/>
              <a:t>Inicia con un leve moteado, que convierte en un mosaico severo</a:t>
            </a:r>
            <a:endParaRPr lang="es-ES" altLang="es-MX" b="1"/>
          </a:p>
        </p:txBody>
      </p:sp>
      <p:pic>
        <p:nvPicPr>
          <p:cNvPr id="33796" name="Picture 4">
            <a:extLst>
              <a:ext uri="{FF2B5EF4-FFF2-40B4-BE49-F238E27FC236}">
                <a16:creationId xmlns:a16="http://schemas.microsoft.com/office/drawing/2014/main" id="{91A5603E-9AB6-432A-932E-C58F2DC0E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0" y="947738"/>
            <a:ext cx="6918325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74C92A03-3C73-40A0-84B7-579EB1177E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s-MX" altLang="es-MX" sz="3600" b="1"/>
              <a:t>Virus Y de la Papa (PVY)</a:t>
            </a:r>
            <a:endParaRPr lang="es-ES" altLang="es-MX" sz="3600" b="1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06494AFB-3196-44EB-9C39-11F0631091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MX" altLang="es-MX"/>
              <a:t>Ataca a la mayoría de las Solanaceas</a:t>
            </a:r>
          </a:p>
          <a:p>
            <a:pPr eaLnBrk="1" hangingPunct="1"/>
            <a:endParaRPr lang="es-ES" altLang="es-MX"/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63C07518-7ABF-4311-AE03-F3EB5AD0F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143000"/>
            <a:ext cx="80391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7E83623-2206-4815-97B3-28C8C3A5FD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s-MX" altLang="es-MX" sz="3600" b="1"/>
              <a:t>SÍNTOMAS</a:t>
            </a:r>
            <a:endParaRPr lang="es-ES" altLang="es-MX" sz="3600" b="1"/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36CB6ADD-5C11-4B5D-AC0D-B33A6ED740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5867400"/>
            <a:ext cx="7772400" cy="9906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s-MX" altLang="es-MX" b="1"/>
              <a:t>Mosaico moteado</a:t>
            </a:r>
            <a:endParaRPr lang="es-ES" altLang="es-MX" b="1"/>
          </a:p>
        </p:txBody>
      </p:sp>
      <p:pic>
        <p:nvPicPr>
          <p:cNvPr id="35844" name="Picture 4">
            <a:extLst>
              <a:ext uri="{FF2B5EF4-FFF2-40B4-BE49-F238E27FC236}">
                <a16:creationId xmlns:a16="http://schemas.microsoft.com/office/drawing/2014/main" id="{164B32A3-0F74-429A-A1B2-53FF2AE7E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9375"/>
            <a:ext cx="6477000" cy="420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2">
            <a:extLst>
              <a:ext uri="{FF2B5EF4-FFF2-40B4-BE49-F238E27FC236}">
                <a16:creationId xmlns:a16="http://schemas.microsoft.com/office/drawing/2014/main" id="{975C00E4-29E3-48B1-B995-B541C2A019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1828800"/>
          <a:ext cx="4097338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0" name="Fotografía de Photo Editor" r:id="rId4" imgW="2343477" imgH="2352381" progId="MSPhotoEd.3">
                  <p:embed/>
                </p:oleObj>
              </mc:Choice>
              <mc:Fallback>
                <p:oleObj name="Fotografía de Photo Editor" r:id="rId4" imgW="2343477" imgH="2352381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828800"/>
                        <a:ext cx="4097338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7" name="Rectangle 3">
            <a:extLst>
              <a:ext uri="{FF2B5EF4-FFF2-40B4-BE49-F238E27FC236}">
                <a16:creationId xmlns:a16="http://schemas.microsoft.com/office/drawing/2014/main" id="{E666AADF-603E-421E-85BD-F5917A6E0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81000"/>
            <a:ext cx="3048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s-MX" altLang="es-MX" sz="3200" b="1"/>
              <a:t>Arrugado en las hojas apicales</a:t>
            </a:r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13BD9F16-AF3E-4BC0-AB30-1B9757848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838200"/>
            <a:ext cx="4724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Rectangle 5">
            <a:extLst>
              <a:ext uri="{FF2B5EF4-FFF2-40B4-BE49-F238E27FC236}">
                <a16:creationId xmlns:a16="http://schemas.microsoft.com/office/drawing/2014/main" id="{A8437E34-B43A-4520-ADC5-1BC29F879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572000"/>
            <a:ext cx="3810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MX" altLang="es-MX" sz="3200" b="1"/>
              <a:t>Manchar necróticas intervenales</a:t>
            </a:r>
            <a:endParaRPr lang="es-ES" altLang="es-MX" sz="32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FC48D235-C40C-4AAB-9AD2-7233F65BB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3">
            <a:extLst>
              <a:ext uri="{FF2B5EF4-FFF2-40B4-BE49-F238E27FC236}">
                <a16:creationId xmlns:a16="http://schemas.microsoft.com/office/drawing/2014/main" id="{1E3D499D-4170-4D12-801C-B2E24AA8F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905000"/>
            <a:ext cx="3429000" cy="282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140000"/>
              </a:lnSpc>
              <a:spcBef>
                <a:spcPct val="20000"/>
              </a:spcBef>
            </a:pPr>
            <a:r>
              <a:rPr lang="es-MX" altLang="es-MX" sz="3200" b="1"/>
              <a:t>Bandeado oscuro en hojas maduras, posteriormente muerte de éstas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26101431-8D6C-4310-B0EC-BAD1CB0D5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8525"/>
            <a:ext cx="9144000" cy="595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5" name="Rectangle 3">
            <a:extLst>
              <a:ext uri="{FF2B5EF4-FFF2-40B4-BE49-F238E27FC236}">
                <a16:creationId xmlns:a16="http://schemas.microsoft.com/office/drawing/2014/main" id="{00794DA1-6232-47CB-B26F-1B0B0C36F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250" y="228600"/>
            <a:ext cx="48799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s-MX" altLang="es-MX" sz="3200" b="1"/>
              <a:t>Reducción del Crecimiento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2CECF3D3-63E0-4EA4-A39F-B9DCF2E22A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 b="1">
                <a:solidFill>
                  <a:srgbClr val="FFFF00"/>
                </a:solidFill>
              </a:rPr>
              <a:t>CONTROL DE VIRUS</a:t>
            </a:r>
            <a:endParaRPr lang="es-ES" altLang="es-MX" b="1">
              <a:solidFill>
                <a:srgbClr val="FFFF00"/>
              </a:solidFill>
            </a:endParaRP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CEBD9507-606D-48AC-87E1-573CE0F885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01000" cy="4114800"/>
          </a:xfrm>
        </p:spPr>
        <p:txBody>
          <a:bodyPr/>
          <a:lstStyle/>
          <a:p>
            <a:pPr algn="just" eaLnBrk="1" hangingPunct="1"/>
            <a:r>
              <a:rPr lang="es-MX" altLang="es-MX" b="1">
                <a:solidFill>
                  <a:schemeClr val="bg1"/>
                </a:solidFill>
              </a:rPr>
              <a:t>Dado que no se consideran organismos vivos, no es posible “matarlos”, por lo que no hay “viricidas”.</a:t>
            </a:r>
          </a:p>
          <a:p>
            <a:pPr algn="just" eaLnBrk="1" hangingPunct="1"/>
            <a:endParaRPr lang="es-MX" altLang="es-MX" b="1">
              <a:solidFill>
                <a:schemeClr val="bg1"/>
              </a:solidFill>
            </a:endParaRPr>
          </a:p>
          <a:p>
            <a:pPr algn="just" eaLnBrk="1" hangingPunct="1"/>
            <a:r>
              <a:rPr lang="es-MX" altLang="es-MX" b="1">
                <a:solidFill>
                  <a:schemeClr val="bg1"/>
                </a:solidFill>
              </a:rPr>
              <a:t>La única alternativa es emplear medidas preventivas para evitar una infección.</a:t>
            </a:r>
            <a:endParaRPr lang="es-ES" altLang="es-MX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EEFFF"/>
            </a:gs>
            <a:gs pos="100000">
              <a:srgbClr val="3399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2C007CC8-1E9D-48EB-A050-D1F7651333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 sz="3600" b="1">
                <a:solidFill>
                  <a:srgbClr val="000066"/>
                </a:solidFill>
              </a:rPr>
              <a:t>MEDIDAS PREVENTIVAS</a:t>
            </a:r>
            <a:endParaRPr lang="es-ES" altLang="es-MX" sz="3600" b="1">
              <a:solidFill>
                <a:srgbClr val="000066"/>
              </a:solidFill>
            </a:endParaRP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B06D3EE0-DAEB-48F2-82E4-8E2337347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495800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s-MX" altLang="es-MX"/>
              <a:t>Emplear plántulas libres de virus</a:t>
            </a:r>
          </a:p>
          <a:p>
            <a:pPr marL="1206500" lvl="1" indent="-533400" eaLnBrk="1" hangingPunct="1"/>
            <a:r>
              <a:rPr lang="es-MX" altLang="es-MX"/>
              <a:t>Utilizar Semilla Certificada </a:t>
            </a:r>
          </a:p>
          <a:p>
            <a:pPr marL="1206500" lvl="1" indent="-533400" eaLnBrk="1" hangingPunct="1"/>
            <a:r>
              <a:rPr lang="es-MX" altLang="es-MX"/>
              <a:t>Proteger Semilleros con malla antiáfidos</a:t>
            </a:r>
          </a:p>
          <a:p>
            <a:pPr marL="609600" indent="-609600" eaLnBrk="1" hangingPunct="1"/>
            <a:endParaRPr lang="es-MX" altLang="es-MX"/>
          </a:p>
          <a:p>
            <a:pPr marL="609600" indent="-609600" eaLnBrk="1" hangingPunct="1">
              <a:buFontTx/>
              <a:buAutoNum type="arabicPeriod" startAt="2"/>
            </a:pPr>
            <a:r>
              <a:rPr lang="es-MX" altLang="es-MX"/>
              <a:t>Distracción de vectores</a:t>
            </a:r>
          </a:p>
          <a:p>
            <a:pPr marL="1206500" lvl="1" indent="-533400" eaLnBrk="1" hangingPunct="1"/>
            <a:r>
              <a:rPr lang="es-MX" altLang="es-MX"/>
              <a:t>Superficies Reflejantes</a:t>
            </a:r>
          </a:p>
          <a:p>
            <a:pPr marL="1206500" lvl="1" indent="-533400" eaLnBrk="1" hangingPunct="1"/>
            <a:r>
              <a:rPr lang="es-MX" altLang="es-MX"/>
              <a:t>Cultivos Trampa</a:t>
            </a:r>
            <a:endParaRPr lang="es-ES" altLang="es-MX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96C680D-2914-48EF-A485-4FB3AB394C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eaLnBrk="1" hangingPunct="1"/>
            <a:r>
              <a:rPr lang="es-MX" altLang="es-MX" sz="3600" b="1"/>
              <a:t>Transmisión Por Insectos</a:t>
            </a:r>
            <a:endParaRPr lang="es-ES" altLang="es-MX" sz="3600" b="1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CA9AAE1-7D06-4E9C-B307-36C91F77F4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8150" y="1676400"/>
            <a:ext cx="8272463" cy="4800600"/>
          </a:xfrm>
        </p:spPr>
        <p:txBody>
          <a:bodyPr/>
          <a:lstStyle/>
          <a:p>
            <a:pPr algn="just" eaLnBrk="1" hangingPunct="1"/>
            <a:r>
              <a:rPr lang="es-MX" altLang="es-MX" b="1"/>
              <a:t>Persistente</a:t>
            </a:r>
            <a:r>
              <a:rPr lang="es-MX" altLang="es-MX"/>
              <a:t>: El virus pasa al interior del insecto y de ahí a su saliva, con la que, días después infectan más plantas. Algunos virus pueden reproducirse dentro del insecto.</a:t>
            </a:r>
          </a:p>
          <a:p>
            <a:pPr algn="just" eaLnBrk="1" hangingPunct="1">
              <a:lnSpc>
                <a:spcPct val="120000"/>
              </a:lnSpc>
            </a:pPr>
            <a:endParaRPr lang="es-MX" altLang="es-MX"/>
          </a:p>
          <a:p>
            <a:pPr algn="just" eaLnBrk="1" hangingPunct="1"/>
            <a:r>
              <a:rPr lang="es-MX" altLang="es-MX" b="1"/>
              <a:t>No Persistente</a:t>
            </a:r>
            <a:r>
              <a:rPr lang="es-MX" altLang="es-MX"/>
              <a:t>: Se transmite únicamente a través de las piezas bucales del insecto, donde permanecen varios minutos o algunas horas</a:t>
            </a:r>
            <a:endParaRPr lang="es-ES" altLang="es-MX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EEFFF"/>
            </a:gs>
            <a:gs pos="100000">
              <a:srgbClr val="3399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DD2CBBA7-E369-40AD-B8B2-8ADAF7DAB5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 sz="3600" b="1">
                <a:solidFill>
                  <a:srgbClr val="000066"/>
                </a:solidFill>
              </a:rPr>
              <a:t>MEDIDAS PREVENTIVAS</a:t>
            </a:r>
            <a:endParaRPr lang="es-ES" altLang="es-MX" sz="3600" b="1">
              <a:solidFill>
                <a:srgbClr val="000066"/>
              </a:solidFill>
            </a:endParaRP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C99B5A43-C1AE-4A54-9013-7A91496ECC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495800"/>
          </a:xfrm>
        </p:spPr>
        <p:txBody>
          <a:bodyPr/>
          <a:lstStyle/>
          <a:p>
            <a:pPr marL="609600" indent="-609600" algn="just" eaLnBrk="1" hangingPunct="1">
              <a:lnSpc>
                <a:spcPct val="140000"/>
              </a:lnSpc>
              <a:buFontTx/>
              <a:buAutoNum type="arabicPeriod" startAt="3"/>
            </a:pPr>
            <a:r>
              <a:rPr lang="es-MX" altLang="es-MX"/>
              <a:t>Evitar entrada de Vectores:</a:t>
            </a:r>
          </a:p>
          <a:p>
            <a:pPr marL="1206500" lvl="1" indent="-533400" algn="just" eaLnBrk="1" hangingPunct="1">
              <a:lnSpc>
                <a:spcPct val="140000"/>
              </a:lnSpc>
            </a:pPr>
            <a:r>
              <a:rPr lang="es-MX" altLang="es-MX"/>
              <a:t>Eliminar Maleza</a:t>
            </a:r>
          </a:p>
          <a:p>
            <a:pPr marL="1206500" lvl="1" indent="-533400" algn="just" eaLnBrk="1" hangingPunct="1">
              <a:lnSpc>
                <a:spcPct val="140000"/>
              </a:lnSpc>
            </a:pPr>
            <a:r>
              <a:rPr lang="es-MX" altLang="es-MX"/>
              <a:t>Hermeticidad del invernadero</a:t>
            </a:r>
          </a:p>
          <a:p>
            <a:pPr marL="1206500" lvl="1" indent="-533400" algn="just" eaLnBrk="1" hangingPunct="1">
              <a:lnSpc>
                <a:spcPct val="140000"/>
              </a:lnSpc>
            </a:pPr>
            <a:r>
              <a:rPr lang="es-MX" altLang="es-MX"/>
              <a:t>Malla Antiáfidos</a:t>
            </a:r>
          </a:p>
          <a:p>
            <a:pPr marL="1206500" lvl="1" indent="-533400" algn="just" eaLnBrk="1" hangingPunct="1">
              <a:lnSpc>
                <a:spcPct val="140000"/>
              </a:lnSpc>
            </a:pPr>
            <a:r>
              <a:rPr lang="es-MX" altLang="es-MX"/>
              <a:t>Doble puerta </a:t>
            </a:r>
          </a:p>
          <a:p>
            <a:pPr marL="609600" indent="-609600" eaLnBrk="1" hangingPunct="1">
              <a:buFontTx/>
              <a:buNone/>
            </a:pPr>
            <a:endParaRPr lang="es-ES" altLang="es-MX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EEFFF"/>
            </a:gs>
            <a:gs pos="100000">
              <a:srgbClr val="3399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76743B02-F08D-4F6E-8247-389CEC97B7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MX" altLang="es-MX" sz="3600" b="1">
                <a:solidFill>
                  <a:srgbClr val="000066"/>
                </a:solidFill>
              </a:rPr>
              <a:t>MEDIDAS PREVENTIVAS</a:t>
            </a:r>
            <a:endParaRPr lang="es-ES" altLang="es-MX" sz="3600" b="1">
              <a:solidFill>
                <a:srgbClr val="000066"/>
              </a:solidFill>
            </a:endParaRP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9A6285E5-3F07-46F7-8B55-DBA7B37E1E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495800"/>
          </a:xfrm>
        </p:spPr>
        <p:txBody>
          <a:bodyPr/>
          <a:lstStyle/>
          <a:p>
            <a:pPr marL="609600" indent="-609600" algn="just" eaLnBrk="1" hangingPunct="1">
              <a:buFontTx/>
              <a:buAutoNum type="arabicPeriod" startAt="4"/>
            </a:pPr>
            <a:r>
              <a:rPr lang="es-MX" altLang="es-MX"/>
              <a:t>Control de vectores al interior del invernadero</a:t>
            </a:r>
          </a:p>
          <a:p>
            <a:pPr marL="1206500" lvl="1" indent="-533400" algn="just" eaLnBrk="1" hangingPunct="1"/>
            <a:r>
              <a:rPr lang="es-MX" altLang="es-MX"/>
              <a:t>Trampas Cromotrópicas para muestreo y captura de insectos vectores</a:t>
            </a:r>
          </a:p>
          <a:p>
            <a:pPr marL="1206500" lvl="1" indent="-533400" algn="just" eaLnBrk="1" hangingPunct="1"/>
            <a:r>
              <a:rPr lang="es-MX" altLang="es-MX"/>
              <a:t>Control químico de vectores</a:t>
            </a:r>
          </a:p>
          <a:p>
            <a:pPr marL="1206500" lvl="1" indent="-533400" algn="just" eaLnBrk="1" hangingPunct="1"/>
            <a:endParaRPr lang="es-MX" altLang="es-MX"/>
          </a:p>
          <a:p>
            <a:pPr marL="609600" indent="-609600" algn="just" eaLnBrk="1" hangingPunct="1">
              <a:buFontTx/>
              <a:buAutoNum type="arabicPeriod" startAt="5"/>
            </a:pPr>
            <a:r>
              <a:rPr lang="es-MX" altLang="es-MX"/>
              <a:t>Eliminar Plantas Infectadas</a:t>
            </a:r>
            <a:endParaRPr lang="es-ES" altLang="es-MX"/>
          </a:p>
          <a:p>
            <a:pPr marL="609600" indent="-609600" eaLnBrk="1" hangingPunct="1">
              <a:buFontTx/>
              <a:buNone/>
            </a:pPr>
            <a:endParaRPr lang="es-ES" altLang="es-MX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F5177A48-B5D1-4D83-B657-295E465EAD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s-MX" altLang="es-MX" sz="3600" b="1"/>
              <a:t>VECTORES</a:t>
            </a:r>
            <a:endParaRPr lang="es-ES" altLang="es-MX"/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EBD22ACB-6A75-4AA0-A95C-DCA087324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76413"/>
            <a:ext cx="2971800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4AB2005-A068-41F8-A6CD-81DE55537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038600"/>
            <a:ext cx="2819400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49" name="Object 5">
            <a:extLst>
              <a:ext uri="{FF2B5EF4-FFF2-40B4-BE49-F238E27FC236}">
                <a16:creationId xmlns:a16="http://schemas.microsoft.com/office/drawing/2014/main" id="{24B823DE-BAFB-4E39-878F-7BD3088BD8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91188" y="1600200"/>
          <a:ext cx="2690812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Fotografía de Photo Editor" r:id="rId6" imgW="4210638" imgH="6076190" progId="MSPhotoEd.3">
                  <p:embed/>
                </p:oleObj>
              </mc:Choice>
              <mc:Fallback>
                <p:oleObj name="Fotografía de Photo Editor" r:id="rId6" imgW="4210638" imgH="6076190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1188" y="1600200"/>
                        <a:ext cx="2690812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Rectangle 6">
            <a:extLst>
              <a:ext uri="{FF2B5EF4-FFF2-40B4-BE49-F238E27FC236}">
                <a16:creationId xmlns:a16="http://schemas.microsoft.com/office/drawing/2014/main" id="{F5250F6A-A173-4115-AD83-C96F7B98E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981200"/>
            <a:ext cx="1981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MX" altLang="es-MX" sz="3200" b="1"/>
              <a:t>Mosquita Blanca</a:t>
            </a:r>
            <a:endParaRPr lang="es-ES" altLang="es-MX" sz="3200" b="1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65D6BA57-B8BC-458F-B306-D21C91B58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5410200"/>
            <a:ext cx="11334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MX" altLang="es-MX" sz="3200" b="1"/>
              <a:t>Trips</a:t>
            </a:r>
            <a:endParaRPr lang="es-ES" altLang="es-MX" sz="3200" b="1"/>
          </a:p>
        </p:txBody>
      </p:sp>
      <p:sp>
        <p:nvSpPr>
          <p:cNvPr id="6152" name="Rectangle 8">
            <a:extLst>
              <a:ext uri="{FF2B5EF4-FFF2-40B4-BE49-F238E27FC236}">
                <a16:creationId xmlns:a16="http://schemas.microsoft.com/office/drawing/2014/main" id="{5FAB0497-B9FD-408A-9F65-1AABD57DE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724400"/>
            <a:ext cx="17414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MX" altLang="es-MX" sz="3200" b="1">
                <a:solidFill>
                  <a:schemeClr val="tx2"/>
                </a:solidFill>
              </a:rPr>
              <a:t>Pulgones</a:t>
            </a:r>
            <a:endParaRPr lang="es-ES" altLang="es-MX" sz="3200" b="1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357C5E3-D664-421E-BA5B-C92E4D5650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s-ES" altLang="es-MX" sz="3600" b="1"/>
              <a:t>Virus Mosaico</a:t>
            </a:r>
            <a:r>
              <a:rPr lang="es-MX" altLang="es-MX" sz="3600" b="1"/>
              <a:t> del</a:t>
            </a:r>
            <a:r>
              <a:rPr lang="es-ES" altLang="es-MX" sz="3600" b="1"/>
              <a:t> </a:t>
            </a:r>
            <a:r>
              <a:rPr lang="es-MX" altLang="es-MX" sz="3600" b="1"/>
              <a:t>Tabaco (TMV)</a:t>
            </a:r>
            <a:endParaRPr lang="es-ES" altLang="es-MX" sz="3600" b="1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829F3399-B70C-4666-8A95-F41D508863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s-MX" altLang="es-MX"/>
          </a:p>
        </p:txBody>
      </p:sp>
      <p:graphicFrame>
        <p:nvGraphicFramePr>
          <p:cNvPr id="7172" name="Object 4">
            <a:extLst>
              <a:ext uri="{FF2B5EF4-FFF2-40B4-BE49-F238E27FC236}">
                <a16:creationId xmlns:a16="http://schemas.microsoft.com/office/drawing/2014/main" id="{EFD4032E-46C9-4273-B06C-0C7CE9BB98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1209675"/>
          <a:ext cx="8382000" cy="542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Fotografía de Photo Editor" r:id="rId4" imgW="3809524" imgH="2467319" progId="MSPhotoEd.3">
                  <p:embed/>
                </p:oleObj>
              </mc:Choice>
              <mc:Fallback>
                <p:oleObj name="Fotografía de Photo Editor" r:id="rId4" imgW="3809524" imgH="2467319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209675"/>
                        <a:ext cx="8382000" cy="542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96633"/>
            </a:gs>
            <a:gs pos="50000">
              <a:srgbClr val="E3D6C8"/>
            </a:gs>
            <a:gs pos="100000">
              <a:srgbClr val="99663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86F2C0DC-2438-4E45-A22F-CBB660CA7F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s-MX" altLang="es-MX" sz="3600" b="1"/>
              <a:t>SÍNTOMAS</a:t>
            </a:r>
            <a:endParaRPr lang="es-ES" altLang="es-MX" sz="3600" b="1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7A2617D8-7573-4753-85D4-7F08AC2C95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95800" y="838200"/>
            <a:ext cx="4038600" cy="1828800"/>
          </a:xfrm>
        </p:spPr>
        <p:txBody>
          <a:bodyPr/>
          <a:lstStyle/>
          <a:p>
            <a:pPr eaLnBrk="1" hangingPunct="1"/>
            <a:r>
              <a:rPr lang="es-MX" altLang="es-MX" b="1"/>
              <a:t>Enanismo</a:t>
            </a:r>
          </a:p>
          <a:p>
            <a:pPr eaLnBrk="1" hangingPunct="1"/>
            <a:r>
              <a:rPr lang="es-MX" altLang="es-MX" b="1"/>
              <a:t>Mosaico</a:t>
            </a:r>
          </a:p>
          <a:p>
            <a:pPr eaLnBrk="1" hangingPunct="1"/>
            <a:r>
              <a:rPr lang="es-MX" altLang="es-MX" b="1"/>
              <a:t>Manchas necróticas</a:t>
            </a:r>
            <a:endParaRPr lang="es-ES" altLang="es-MX" b="1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90919A0-A663-49BC-A414-04ABDA7C6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914400"/>
            <a:ext cx="3906837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>
            <a:extLst>
              <a:ext uri="{FF2B5EF4-FFF2-40B4-BE49-F238E27FC236}">
                <a16:creationId xmlns:a16="http://schemas.microsoft.com/office/drawing/2014/main" id="{9E92474C-75E1-4CB0-84D2-33B650778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590800"/>
            <a:ext cx="335915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4782C23-BE05-43B7-B028-8600AE7A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590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>
            <a:extLst>
              <a:ext uri="{FF2B5EF4-FFF2-40B4-BE49-F238E27FC236}">
                <a16:creationId xmlns:a16="http://schemas.microsoft.com/office/drawing/2014/main" id="{8A028395-23F5-489F-A75E-E7969CAFB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4463" y="6096000"/>
            <a:ext cx="39766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s-MX" altLang="es-MX" sz="3200" b="1"/>
              <a:t>Deformación de hojas</a:t>
            </a:r>
            <a:endParaRPr lang="es-ES" altLang="es-MX" sz="3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4AF41636-13C4-41DE-A6AB-4943229AD7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s-MX" altLang="es-MX" sz="3600" b="1"/>
              <a:t>Virus Mosaico del Pepino (CMV)</a:t>
            </a:r>
            <a:endParaRPr lang="es-ES" altLang="es-MX" sz="3600" b="1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8BB37252-B9A5-4819-A686-BEAEB13EC4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s-MX" altLang="es-MX"/>
          </a:p>
        </p:txBody>
      </p:sp>
      <p:graphicFrame>
        <p:nvGraphicFramePr>
          <p:cNvPr id="10244" name="Object 4">
            <a:extLst>
              <a:ext uri="{FF2B5EF4-FFF2-40B4-BE49-F238E27FC236}">
                <a16:creationId xmlns:a16="http://schemas.microsoft.com/office/drawing/2014/main" id="{B640B25F-4205-4959-B153-F36EAC2F2F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" y="1076325"/>
          <a:ext cx="8763000" cy="552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Fotografía de Photo Editor" r:id="rId4" imgW="3809524" imgH="2400635" progId="MSPhotoEd.3">
                  <p:embed/>
                </p:oleObj>
              </mc:Choice>
              <mc:Fallback>
                <p:oleObj name="Fotografía de Photo Editor" r:id="rId4" imgW="3809524" imgH="2400635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" y="1076325"/>
                        <a:ext cx="8763000" cy="552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463</Words>
  <Application>Microsoft Office PowerPoint</Application>
  <PresentationFormat>Presentación en pantalla (4:3)</PresentationFormat>
  <Paragraphs>92</Paragraphs>
  <Slides>41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6" baseType="lpstr">
      <vt:lpstr>Times New Roman</vt:lpstr>
      <vt:lpstr>Arial</vt:lpstr>
      <vt:lpstr>Calibri</vt:lpstr>
      <vt:lpstr>Diseño predeterminado</vt:lpstr>
      <vt:lpstr>Foto de Microsoft Photo Editor 3.0</vt:lpstr>
      <vt:lpstr>ENFERMEDADES VIROSAS  DE HORTALIZAS</vt:lpstr>
      <vt:lpstr>LOS VIRUS</vt:lpstr>
      <vt:lpstr>TRANSMISIÓN</vt:lpstr>
      <vt:lpstr>Transmisión Por Insectos</vt:lpstr>
      <vt:lpstr>VECTORES</vt:lpstr>
      <vt:lpstr>Virus Mosaico del Tabaco (TMV)</vt:lpstr>
      <vt:lpstr>SÍNTOMAS</vt:lpstr>
      <vt:lpstr>Presentación de PowerPoint</vt:lpstr>
      <vt:lpstr>Virus Mosaico del Pepino (CMV)</vt:lpstr>
      <vt:lpstr>SÍNTOMAS</vt:lpstr>
      <vt:lpstr>Presentación de PowerPoint</vt:lpstr>
      <vt:lpstr>Presentación de PowerPoint</vt:lpstr>
      <vt:lpstr>Virus Mosaico del Tomate (ToMV)</vt:lpstr>
      <vt:lpstr>Presentación de PowerPoint</vt:lpstr>
      <vt:lpstr>Presentación de PowerPoint</vt:lpstr>
      <vt:lpstr>Presentación de PowerPoint</vt:lpstr>
      <vt:lpstr>Presentación de PowerPoint</vt:lpstr>
      <vt:lpstr>Virus del Bronceado del Tomate (TSWV)</vt:lpstr>
      <vt:lpstr>SÍNTOMAS</vt:lpstr>
      <vt:lpstr>Presentación de PowerPoint</vt:lpstr>
      <vt:lpstr>Presentación de PowerPoint</vt:lpstr>
      <vt:lpstr>Presentación de PowerPoint</vt:lpstr>
      <vt:lpstr>Virus del Rizado Amarillo del Tomate (TYCLV)</vt:lpstr>
      <vt:lpstr>SÍNTOMAS</vt:lpstr>
      <vt:lpstr>Presentación de PowerPoint</vt:lpstr>
      <vt:lpstr>Presentación de PowerPoint</vt:lpstr>
      <vt:lpstr>Virus Mosaico de la Alfalfa (AMV)</vt:lpstr>
      <vt:lpstr>SÍNTOMAS</vt:lpstr>
      <vt:lpstr>Presentación de PowerPoint</vt:lpstr>
      <vt:lpstr>Presentación de PowerPoint</vt:lpstr>
      <vt:lpstr>Virus X de la Papa (PVX)</vt:lpstr>
      <vt:lpstr>SÍNTOMAS</vt:lpstr>
      <vt:lpstr>Virus Y de la Papa (PVY)</vt:lpstr>
      <vt:lpstr>SÍNTOMAS</vt:lpstr>
      <vt:lpstr>Presentación de PowerPoint</vt:lpstr>
      <vt:lpstr>Presentación de PowerPoint</vt:lpstr>
      <vt:lpstr>Presentación de PowerPoint</vt:lpstr>
      <vt:lpstr>CONTROL DE VIRUS</vt:lpstr>
      <vt:lpstr>MEDIDAS PREVENTIVAS</vt:lpstr>
      <vt:lpstr>MEDIDAS PREVENTIVAS</vt:lpstr>
      <vt:lpstr>MEDIDAS PREVENTIVAS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ENFERMEDADES VIROSAS  DE HORTALIZAS</dc:title>
  <dc:creator>Sanchez Del Castillo</dc:creator>
  <cp:lastModifiedBy>jhonatan olivar soto</cp:lastModifiedBy>
  <cp:revision>2</cp:revision>
  <dcterms:created xsi:type="dcterms:W3CDTF">1997-08-23T03:14:45Z</dcterms:created>
  <dcterms:modified xsi:type="dcterms:W3CDTF">2023-05-22T04:57:07Z</dcterms:modified>
</cp:coreProperties>
</file>